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ヒラギノ角ゴ ProN W3"/>
      </a:defRPr>
    </a:lvl1pPr>
    <a:lvl2pPr indent="228600" algn="ctr" defTabSz="584200">
      <a:defRPr sz="3600">
        <a:latin typeface="+mj-lt"/>
        <a:ea typeface="+mj-ea"/>
        <a:cs typeface="+mj-cs"/>
        <a:sym typeface="ヒラギノ角ゴ ProN W3"/>
      </a:defRPr>
    </a:lvl2pPr>
    <a:lvl3pPr indent="457200" algn="ctr" defTabSz="584200">
      <a:defRPr sz="3600">
        <a:latin typeface="+mj-lt"/>
        <a:ea typeface="+mj-ea"/>
        <a:cs typeface="+mj-cs"/>
        <a:sym typeface="ヒラギノ角ゴ ProN W3"/>
      </a:defRPr>
    </a:lvl3pPr>
    <a:lvl4pPr indent="685800" algn="ctr" defTabSz="584200">
      <a:defRPr sz="3600">
        <a:latin typeface="+mj-lt"/>
        <a:ea typeface="+mj-ea"/>
        <a:cs typeface="+mj-cs"/>
        <a:sym typeface="ヒラギノ角ゴ ProN W3"/>
      </a:defRPr>
    </a:lvl4pPr>
    <a:lvl5pPr indent="914400" algn="ctr" defTabSz="584200">
      <a:defRPr sz="3600">
        <a:latin typeface="+mj-lt"/>
        <a:ea typeface="+mj-ea"/>
        <a:cs typeface="+mj-cs"/>
        <a:sym typeface="ヒラギノ角ゴ ProN W3"/>
      </a:defRPr>
    </a:lvl5pPr>
    <a:lvl6pPr indent="1143000" algn="ctr" defTabSz="584200">
      <a:defRPr sz="3600">
        <a:latin typeface="+mj-lt"/>
        <a:ea typeface="+mj-ea"/>
        <a:cs typeface="+mj-cs"/>
        <a:sym typeface="ヒラギノ角ゴ ProN W3"/>
      </a:defRPr>
    </a:lvl6pPr>
    <a:lvl7pPr indent="1371600" algn="ctr" defTabSz="584200">
      <a:defRPr sz="3600">
        <a:latin typeface="+mj-lt"/>
        <a:ea typeface="+mj-ea"/>
        <a:cs typeface="+mj-cs"/>
        <a:sym typeface="ヒラギノ角ゴ ProN W3"/>
      </a:defRPr>
    </a:lvl7pPr>
    <a:lvl8pPr indent="1600200" algn="ctr" defTabSz="584200">
      <a:defRPr sz="3600">
        <a:latin typeface="+mj-lt"/>
        <a:ea typeface="+mj-ea"/>
        <a:cs typeface="+mj-cs"/>
        <a:sym typeface="ヒラギノ角ゴ ProN W3"/>
      </a:defRPr>
    </a:lvl8pPr>
    <a:lvl9pPr indent="1828800" algn="ctr" defTabSz="584200">
      <a:defRPr sz="3600">
        <a:latin typeface="+mj-lt"/>
        <a:ea typeface="+mj-ea"/>
        <a:cs typeface="+mj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j-lt"/>
          <a:ea typeface="+mj-ea"/>
          <a:cs typeface="+mj-cs"/>
          <a:sym typeface="ヒラギノ角ゴ ProN W3"/>
        </a:defRPr>
      </a:lvl1pPr>
      <a:lvl2pPr indent="228600" algn="ctr" defTabSz="584200">
        <a:defRPr sz="8000">
          <a:latin typeface="+mj-lt"/>
          <a:ea typeface="+mj-ea"/>
          <a:cs typeface="+mj-cs"/>
          <a:sym typeface="ヒラギノ角ゴ ProN W3"/>
        </a:defRPr>
      </a:lvl2pPr>
      <a:lvl3pPr indent="457200" algn="ctr" defTabSz="584200">
        <a:defRPr sz="8000">
          <a:latin typeface="+mj-lt"/>
          <a:ea typeface="+mj-ea"/>
          <a:cs typeface="+mj-cs"/>
          <a:sym typeface="ヒラギノ角ゴ ProN W3"/>
        </a:defRPr>
      </a:lvl3pPr>
      <a:lvl4pPr indent="685800" algn="ctr" defTabSz="584200">
        <a:defRPr sz="8000">
          <a:latin typeface="+mj-lt"/>
          <a:ea typeface="+mj-ea"/>
          <a:cs typeface="+mj-cs"/>
          <a:sym typeface="ヒラギノ角ゴ ProN W3"/>
        </a:defRPr>
      </a:lvl4pPr>
      <a:lvl5pPr indent="914400" algn="ctr" defTabSz="584200">
        <a:defRPr sz="8000">
          <a:latin typeface="+mj-lt"/>
          <a:ea typeface="+mj-ea"/>
          <a:cs typeface="+mj-cs"/>
          <a:sym typeface="ヒラギノ角ゴ ProN W3"/>
        </a:defRPr>
      </a:lvl5pPr>
      <a:lvl6pPr indent="1143000" algn="ctr" defTabSz="584200">
        <a:defRPr sz="8000">
          <a:latin typeface="+mj-lt"/>
          <a:ea typeface="+mj-ea"/>
          <a:cs typeface="+mj-cs"/>
          <a:sym typeface="ヒラギノ角ゴ ProN W3"/>
        </a:defRPr>
      </a:lvl6pPr>
      <a:lvl7pPr indent="1371600" algn="ctr" defTabSz="584200">
        <a:defRPr sz="8000">
          <a:latin typeface="+mj-lt"/>
          <a:ea typeface="+mj-ea"/>
          <a:cs typeface="+mj-cs"/>
          <a:sym typeface="ヒラギノ角ゴ ProN W3"/>
        </a:defRPr>
      </a:lvl7pPr>
      <a:lvl8pPr indent="1600200" algn="ctr" defTabSz="584200">
        <a:defRPr sz="8000">
          <a:latin typeface="+mj-lt"/>
          <a:ea typeface="+mj-ea"/>
          <a:cs typeface="+mj-cs"/>
          <a:sym typeface="ヒラギノ角ゴ ProN W3"/>
        </a:defRPr>
      </a:lvl8pPr>
      <a:lvl9pPr indent="1828800" algn="ctr" defTabSz="584200">
        <a:defRPr sz="8000">
          <a:latin typeface="+mj-lt"/>
          <a:ea typeface="+mj-ea"/>
          <a:cs typeface="+mj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j-lt"/>
          <a:ea typeface="+mj-ea"/>
          <a:cs typeface="+mj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hyperlink" Target="http://en.wikipedia.org/wiki/Breadboard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mazon.co.jp/Raspberry-Pi%E3%81%A7%E3%81%AF%E3%81%98%E3%82%81%E3%82%8B-%E3%81%A9%E3%81%8D%E3%81%A9%E3%81%8D%E3%83%97%E3%83%AD%E3%82%B0%E3%83%A9%E3%83%9F%E3%83%B3%E3%82%B0-%E3%81%AF%E3%81%98%E3%82%81%E3%82%8B%E3%83%97%E3%83%AD%E3%82%B0%E3%83%A9%E3%83%9F%E3%83%B3%E3%82%B0-%E3%82%B7%E3%83%AA%E3%83%BC%E3%82%BA/dp/4822297314" TargetMode="External"/><Relationship Id="rId3" Type="http://schemas.openxmlformats.org/officeDocument/2006/relationships/hyperlink" Target="http://pegpeg.jp/" TargetMode="External"/><Relationship Id="rId4" Type="http://schemas.openxmlformats.org/officeDocument/2006/relationships/hyperlink" Target="http://cymplecy.wordpress.com/2013/04/22/scratch-gpio-version-2-introduction-for-beginners/" TargetMode="External"/><Relationship Id="rId5" Type="http://schemas.openxmlformats.org/officeDocument/2006/relationships/hyperlink" Target="http://en.wikipedia.org/wiki/Raspberry_Pi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://en.wikipedia.org/wiki/Raspberry_Pi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35" name="Shape 35"/>
          <p:cNvSpPr/>
          <p:nvPr/>
        </p:nvSpPr>
        <p:spPr>
          <a:xfrm>
            <a:off x="7749859" y="7121192"/>
            <a:ext cx="5095054" cy="2392206"/>
          </a:xfrm>
          <a:prstGeom prst="roundRect">
            <a:avLst>
              <a:gd name="adj" fmla="val 9586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@YasuLab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Escape from Cat</a:t>
            </a:r>
          </a:p>
        </p:txBody>
      </p:sp>
      <p:pic>
        <p:nvPicPr>
          <p:cNvPr id="89" name="escape_from_ca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6940" y="1393988"/>
            <a:ext cx="9970920" cy="8105612"/>
          </a:xfrm>
          <a:prstGeom prst="rect">
            <a:avLst/>
          </a:prstGeom>
        </p:spPr>
      </p:pic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2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3" name="Shape 93"/>
          <p:cNvSpPr/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10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200"/>
              <a:t>Summary</a:t>
            </a:r>
          </a:p>
        </p:txBody>
      </p:sp>
      <p:sp>
        <p:nvSpPr>
          <p:cNvPr id="94" name="Shape 94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b="1" sz="4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98" name="Shape 98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b="1"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100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562173" y="444500"/>
            <a:ext cx="11880454" cy="2159000"/>
          </a:xfrm>
          <a:prstGeom prst="rect">
            <a:avLst/>
          </a:prstGeom>
        </p:spPr>
        <p:txBody>
          <a:bodyPr/>
          <a:lstStyle>
            <a:lvl1pPr defTabSz="379475">
              <a:spcBef>
                <a:spcPts val="900"/>
              </a:spcBef>
              <a:defRPr sz="8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300"/>
              <a:t>LED: Light Emitting Diode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84881" y="2616200"/>
            <a:ext cx="5386198" cy="3069333"/>
          </a:xfrm>
          <a:prstGeom prst="rect">
            <a:avLst/>
          </a:prstGeom>
        </p:spPr>
        <p:txBody>
          <a:bodyPr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The length is different.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• The short is negative.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rPr sz="3200">
                <a:latin typeface="Times Roman"/>
                <a:ea typeface="Times Roman"/>
                <a:cs typeface="Times Roman"/>
                <a:sym typeface="Times Roman"/>
              </a:rPr>
              <a:t>• The long is positive.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04" name="スクリーンショット 2014-04-10 2.47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4964" y="2569766"/>
            <a:ext cx="6556141" cy="56884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05" name="Shape 105"/>
          <p:cNvSpPr/>
          <p:nvPr/>
        </p:nvSpPr>
        <p:spPr>
          <a:xfrm>
            <a:off x="6211184" y="2896292"/>
            <a:ext cx="2653491" cy="100674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3700"/>
              <a:t>Cathode</a:t>
            </a:r>
            <a:endParaRPr sz="3700"/>
          </a:p>
          <a:p>
            <a:pPr lvl="0">
              <a:lnSpc>
                <a:spcPct val="40000"/>
              </a:lnSpc>
              <a:defRPr sz="1800"/>
            </a:pPr>
            <a:r>
              <a:rPr sz="3700"/>
              <a:t>(negative)</a:t>
            </a:r>
          </a:p>
        </p:txBody>
      </p:sp>
      <p:sp>
        <p:nvSpPr>
          <p:cNvPr id="106" name="Shape 106"/>
          <p:cNvSpPr/>
          <p:nvPr/>
        </p:nvSpPr>
        <p:spPr>
          <a:xfrm>
            <a:off x="10280111" y="6566974"/>
            <a:ext cx="2151370" cy="100674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3500"/>
              <a:t>Anode</a:t>
            </a:r>
            <a:endParaRPr sz="3500"/>
          </a:p>
          <a:p>
            <a:pPr lvl="0">
              <a:lnSpc>
                <a:spcPct val="40000"/>
              </a:lnSpc>
              <a:defRPr sz="1800"/>
            </a:pPr>
            <a:r>
              <a:rPr sz="3500"/>
              <a:t>(positive)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G_49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3340" y="0"/>
            <a:ext cx="7315201" cy="97536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09" name="Shape 109"/>
          <p:cNvSpPr/>
          <p:nvPr>
            <p:ph type="title"/>
          </p:nvPr>
        </p:nvSpPr>
        <p:spPr>
          <a:xfrm>
            <a:off x="495300" y="165100"/>
            <a:ext cx="5038924" cy="2159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6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6600"/>
              <a:t>Breadboard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66749" y="1993900"/>
            <a:ext cx="5655916" cy="7594551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500">
                <a:latin typeface="Times Roman"/>
                <a:ea typeface="Times Roman"/>
                <a:cs typeface="Times Roman"/>
                <a:sym typeface="Times Roman"/>
              </a:rPr>
              <a:t>is usually a construction base for prototyping of electronics. </a:t>
            </a:r>
            <a:br>
              <a:rPr sz="4500">
                <a:latin typeface="Times Roman"/>
                <a:ea typeface="Times Roman"/>
                <a:cs typeface="Times Roman"/>
                <a:sym typeface="Times Roman"/>
              </a:rPr>
            </a:br>
            <a:br>
              <a:rPr sz="45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500">
                <a:latin typeface="Times Roman"/>
                <a:ea typeface="Times Roman"/>
                <a:cs typeface="Times Roman"/>
                <a:sym typeface="Times Roman"/>
              </a:rPr>
              <a:t>The term "breadboard" is commonly used to refer to a solderless breadboard. </a:t>
            </a:r>
            <a:br>
              <a:rPr sz="40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br>
              <a:rPr sz="40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(</a:t>
            </a:r>
            <a:r>
              <a:rPr sz="39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rPr>
              <a:t>http://en.wikipedia.org/wiki/Breadboard</a:t>
            </a:r>
            <a:r>
              <a:rPr sz="3200">
                <a:solidFill>
                  <a:srgbClr val="53585F"/>
                </a:solidFill>
                <a:latin typeface="Times Roman"/>
                <a:ea typeface="Times Roman"/>
                <a:cs typeface="Times Roman"/>
                <a:sym typeface="Times Roman"/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140034" y="368921"/>
            <a:ext cx="5822617" cy="1980241"/>
          </a:xfrm>
          <a:prstGeom prst="rect">
            <a:avLst/>
          </a:prstGeom>
        </p:spPr>
        <p:txBody>
          <a:bodyPr/>
          <a:lstStyle>
            <a:lvl1pPr defTabSz="416052">
              <a:spcBef>
                <a:spcPts val="1000"/>
              </a:spcBef>
              <a:defRPr sz="873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8736"/>
              <a:t>Jumper Wire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234507" y="2603500"/>
            <a:ext cx="5633671" cy="6451030"/>
          </a:xfrm>
          <a:prstGeom prst="rect">
            <a:avLst/>
          </a:prstGeom>
        </p:spPr>
        <p:txBody>
          <a:bodyPr/>
          <a:lstStyle/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There are two types for connecting between:</a:t>
            </a: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1. Raspberry Pi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2. Breadboard and</a:t>
            </a:r>
            <a:br>
              <a:rPr sz="37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59">
                <a:latin typeface="Times Roman"/>
                <a:ea typeface="Times Roman"/>
                <a:cs typeface="Times Roman"/>
                <a:sym typeface="Times Roman"/>
              </a:rPr>
              <a:t>    Breadboard</a:t>
            </a:r>
            <a:endParaRPr sz="37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29768">
              <a:spcBef>
                <a:spcPts val="1100"/>
              </a:spcBef>
              <a:buSzTx/>
              <a:buNone/>
              <a:defRPr sz="1800"/>
            </a:pP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* You don’t have to care </a:t>
            </a:r>
            <a:br>
              <a:rPr sz="3478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478">
                <a:latin typeface="Times Roman"/>
                <a:ea typeface="Times Roman"/>
                <a:cs typeface="Times Roman"/>
                <a:sym typeface="Times Roman"/>
              </a:rPr>
              <a:t>   about it’s color.</a:t>
            </a:r>
          </a:p>
        </p:txBody>
      </p:sp>
      <p:pic>
        <p:nvPicPr>
          <p:cNvPr id="114" name="IMG_49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055" y="-67523"/>
            <a:ext cx="7416487" cy="988864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102245" y="154886"/>
            <a:ext cx="57463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12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300"/>
              <a:t>Resistor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xfrm>
            <a:off x="74568" y="2320082"/>
            <a:ext cx="5931038" cy="7190135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is an electronic element to control current to </a:t>
            </a:r>
            <a:r>
              <a:rPr sz="4300">
                <a:latin typeface="Trebuchet MS"/>
                <a:ea typeface="Trebuchet MS"/>
                <a:cs typeface="Trebuchet MS"/>
                <a:sym typeface="Trebuchet MS"/>
              </a:rPr>
              <a:t>LED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Bend a resistor ‘C’ shape to wire it into your breadboard.</a:t>
            </a:r>
          </a:p>
        </p:txBody>
      </p:sp>
      <p:pic>
        <p:nvPicPr>
          <p:cNvPr id="118" name="IMG_49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7486" y="-17584"/>
            <a:ext cx="7341575" cy="97887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G_490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113135" y="204018"/>
            <a:ext cx="1181008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252511" y="6906541"/>
            <a:ext cx="12499778" cy="2529435"/>
          </a:xfrm>
          <a:prstGeom prst="roundRect">
            <a:avLst>
              <a:gd name="adj" fmla="val 1280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>
            <p:ph type="title"/>
          </p:nvPr>
        </p:nvSpPr>
        <p:spPr>
          <a:xfrm>
            <a:off x="252511" y="-292100"/>
            <a:ext cx="12499778" cy="2159000"/>
          </a:xfrm>
          <a:prstGeom prst="rect">
            <a:avLst/>
          </a:prstGeom>
        </p:spPr>
        <p:txBody>
          <a:bodyPr/>
          <a:lstStyle/>
          <a:p>
            <a:pPr lvl="0" defTabSz="388620">
              <a:spcBef>
                <a:spcPts val="1000"/>
              </a:spcBef>
              <a:defRPr sz="1800"/>
            </a:pPr>
            <a:r>
              <a:rPr b="1" sz="7395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Hands-on: </a:t>
            </a:r>
            <a:r>
              <a:rPr b="1" sz="7395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w/ RP 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254743" y="6825482"/>
            <a:ext cx="12495313" cy="2691553"/>
          </a:xfrm>
          <a:prstGeom prst="rect">
            <a:avLst/>
          </a:prstGeom>
        </p:spPr>
        <p:txBody>
          <a:bodyPr/>
          <a:lstStyle/>
          <a:p>
            <a:pPr lvl="0" marL="0" indent="0" defTabSz="443484">
              <a:spcBef>
                <a:spcPts val="1100"/>
              </a:spcBef>
              <a:buSzTx/>
              <a:buNone/>
              <a:defRPr sz="1800"/>
            </a:pP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3). control LED light from </a:t>
            </a:r>
            <a:r>
              <a:rPr b="1"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552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スクリーンショット 2014-04-10 2.54.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80" y="3701791"/>
            <a:ext cx="5042095" cy="605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393192">
              <a:spcBef>
                <a:spcPts val="1000"/>
              </a:spcBef>
              <a:defRPr sz="1800"/>
            </a:pP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1). Build a </a:t>
            </a:r>
            <a:r>
              <a:rPr b="1"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LED circuit</a:t>
            </a:r>
            <a:r>
              <a:rPr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on a </a:t>
            </a:r>
            <a:r>
              <a:rPr b="1" sz="567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breadboard</a:t>
            </a:r>
          </a:p>
        </p:txBody>
      </p:sp>
      <p:pic>
        <p:nvPicPr>
          <p:cNvPr id="130" name="IMG_491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2699" y="3813062"/>
            <a:ext cx="4432554" cy="59100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1752074" y="7808871"/>
            <a:ext cx="1592887" cy="6408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Cathode</a:t>
            </a:r>
            <a:endParaRPr sz="2100"/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(shorter)</a:t>
            </a:r>
          </a:p>
        </p:txBody>
      </p:sp>
      <p:sp>
        <p:nvSpPr>
          <p:cNvPr id="132" name="Shape 132"/>
          <p:cNvSpPr/>
          <p:nvPr/>
        </p:nvSpPr>
        <p:spPr>
          <a:xfrm>
            <a:off x="4781801" y="8979280"/>
            <a:ext cx="1326210" cy="64088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lnSpc>
                <a:spcPct val="40000"/>
              </a:lnSpc>
              <a:defRPr sz="1800"/>
            </a:pPr>
            <a:r>
              <a:rPr sz="2100"/>
              <a:t>Anode</a:t>
            </a:r>
            <a:endParaRPr sz="2100"/>
          </a:p>
          <a:p>
            <a:pPr lvl="0">
              <a:lnSpc>
                <a:spcPct val="40000"/>
              </a:lnSpc>
              <a:defRPr sz="1800"/>
            </a:pPr>
            <a:r>
              <a:rPr sz="2100"/>
              <a:t>(longer)</a:t>
            </a:r>
          </a:p>
        </p:txBody>
      </p:sp>
      <p:sp>
        <p:nvSpPr>
          <p:cNvPr id="133" name="Shape 133"/>
          <p:cNvSpPr/>
          <p:nvPr/>
        </p:nvSpPr>
        <p:spPr>
          <a:xfrm>
            <a:off x="1090885" y="8979280"/>
            <a:ext cx="3543150" cy="640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11753564" y="147400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スクリーンショット 2014-04-10 2.4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57" y="1482692"/>
            <a:ext cx="12892486" cy="22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/>
          <a:p>
            <a:pPr lvl="0" defTabSz="411479">
              <a:spcBef>
                <a:spcPts val="1000"/>
              </a:spcBef>
              <a:defRPr sz="1800"/>
            </a:pP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2). Connect it to </a:t>
            </a:r>
            <a:r>
              <a:rPr b="1"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  <a:r>
              <a:rPr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’s </a:t>
            </a:r>
            <a:r>
              <a:rPr b="1" sz="594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GPIO</a:t>
            </a:r>
          </a:p>
        </p:txBody>
      </p:sp>
      <p:pic>
        <p:nvPicPr>
          <p:cNvPr id="140" name="スクリーンショット 2014-04-10 2.58.4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3" y="3800362"/>
            <a:ext cx="5081490" cy="564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9871238" y="2591539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6994007" y="1514442"/>
            <a:ext cx="948425" cy="1103264"/>
          </a:xfrm>
          <a:prstGeom prst="roundRect">
            <a:avLst>
              <a:gd name="adj" fmla="val 17235"/>
            </a:avLst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43" name="IMG_4921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2428" y="3970210"/>
            <a:ext cx="7306579" cy="54799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3). Control LED light from Scratch</a:t>
            </a:r>
          </a:p>
        </p:txBody>
      </p:sp>
      <p:pic>
        <p:nvPicPr>
          <p:cNvPr id="147" name="IMG_49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9242" y="1681613"/>
            <a:ext cx="6715023" cy="50362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8" name="スクリーンショット 2014-04-16 19.42.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35" y="1733302"/>
            <a:ext cx="5025381" cy="49328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9" name="Shape 149"/>
          <p:cNvSpPr/>
          <p:nvPr>
            <p:ph type="body" idx="1"/>
          </p:nvPr>
        </p:nvSpPr>
        <p:spPr>
          <a:xfrm>
            <a:off x="807690" y="6939812"/>
            <a:ext cx="11389420" cy="2912601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1. Close </a:t>
            </a:r>
            <a:r>
              <a:rPr b="1" sz="4300">
                <a:latin typeface="Times Roman"/>
                <a:ea typeface="Times Roman"/>
                <a:cs typeface="Times Roman"/>
                <a:sym typeface="Times Roman"/>
              </a:rPr>
              <a:t>Scratch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window.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2. Open </a:t>
            </a:r>
            <a:r>
              <a:rPr b="1" sz="4300">
                <a:latin typeface="Times Roman"/>
                <a:ea typeface="Times Roman"/>
                <a:cs typeface="Times Roman"/>
                <a:sym typeface="Times Roman"/>
              </a:rPr>
              <a:t>Scratch GPIO4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  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3. File -&gt; Open </a:t>
            </a:r>
            <a:r>
              <a:rPr b="1" sz="4300">
                <a:latin typeface="Times Roman"/>
                <a:ea typeface="Times Roman"/>
                <a:cs typeface="Times Roman"/>
                <a:sym typeface="Times Roman"/>
              </a:rPr>
              <a:t>blink11</a:t>
            </a: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lnSpc>
                <a:spcPct val="80000"/>
              </a:lnSpc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4. Click the green flag.</a:t>
            </a:r>
          </a:p>
        </p:txBody>
      </p:sp>
      <p:pic>
        <p:nvPicPr>
          <p:cNvPr id="150" name="スクリーンショット 2014-04-10 3.01.3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3556" y="7259462"/>
            <a:ext cx="3632201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97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9700"/>
              <a:t>Note for Instructors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952499" y="2560224"/>
            <a:ext cx="11099802" cy="6693227"/>
          </a:xfrm>
          <a:prstGeom prst="rect">
            <a:avLst/>
          </a:prstGeom>
        </p:spPr>
        <p:txBody>
          <a:bodyPr/>
          <a:lstStyle/>
          <a:p>
            <a:pPr lvl="0" marL="501173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These slides were used in the 1.5 hour workshop,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held at Yokohama International School.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501173" indent="-501173" defTabSz="578358">
              <a:spcBef>
                <a:spcPts val="4100"/>
              </a:spcBef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If you’d like to have this workshop, you will need to prepare the following things/software: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44612" indent="-715962" defTabSz="578358">
              <a:spcBef>
                <a:spcPts val="900"/>
              </a:spcBef>
              <a:buSzPct val="100000"/>
              <a:buAutoNum type="arabicPeriod" startAt="1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Get a Raspberry Pi and stuffs to boot it:</a:t>
            </a:r>
            <a:br>
              <a:rPr sz="4059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Display, keyboard, mouse, cables, etc.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44612" indent="-715962" defTabSz="578358">
              <a:spcBef>
                <a:spcPts val="900"/>
              </a:spcBef>
              <a:buSzPct val="100000"/>
              <a:buAutoNum type="arabicPeriod" startAt="1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Download and install Scratch GPIO4.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44612" indent="-715962" defTabSz="578358">
              <a:spcBef>
                <a:spcPts val="900"/>
              </a:spcBef>
              <a:buSzPct val="100000"/>
              <a:buAutoNum type="arabicPeriod" startAt="1"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Buy a breadboard and circuit elements.</a:t>
            </a:r>
            <a:endParaRPr sz="4059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578358">
              <a:spcBef>
                <a:spcPts val="900"/>
              </a:spcBef>
              <a:buSzTx/>
              <a:buNone/>
              <a:defRPr sz="1800"/>
            </a:pP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* For details, see </a:t>
            </a:r>
            <a:r>
              <a:rPr b="1" sz="4059">
                <a:latin typeface="Times Roman"/>
                <a:ea typeface="Times Roman"/>
                <a:cs typeface="Times Roman"/>
                <a:sym typeface="Times Roman"/>
              </a:rPr>
              <a:t>References</a:t>
            </a:r>
            <a:r>
              <a:rPr sz="4059">
                <a:latin typeface="Times Roman"/>
                <a:ea typeface="Times Roman"/>
                <a:cs typeface="Times Roman"/>
                <a:sym typeface="Times Roman"/>
              </a:rPr>
              <a:t> on the last slide.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"/>
          </p:nvPr>
        </p:nvSpPr>
        <p:spPr>
          <a:xfrm>
            <a:off x="215900" y="2019300"/>
            <a:ext cx="12466787" cy="7243068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  while pressing ‘Space’ on your keyboard.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‘Space’, LED light should be off.</a:t>
            </a:r>
          </a:p>
        </p:txBody>
      </p:sp>
      <p:sp>
        <p:nvSpPr>
          <p:cNvPr id="153" name="Shape 153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84047">
              <a:spcBef>
                <a:spcPts val="1000"/>
              </a:spcBef>
              <a:defRPr b="1" sz="7307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7307"/>
              <a:t>Hands-on: Lightning by Space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スクリーンショット 2014-04-16 19.45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748" y="4282363"/>
            <a:ext cx="6839090" cy="52225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6" name="Shape 156"/>
          <p:cNvSpPr/>
          <p:nvPr>
            <p:ph type="body" idx="1"/>
          </p:nvPr>
        </p:nvSpPr>
        <p:spPr>
          <a:xfrm>
            <a:off x="215900" y="2019300"/>
            <a:ext cx="12466787" cy="7243068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Create a script that turns on LED light </a:t>
            </a:r>
            <a:br>
              <a:rPr sz="43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   while pressing ‘Space’ on your keyboard.</a:t>
            </a:r>
            <a:endParaRPr sz="43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sz="4300">
                <a:latin typeface="Times Roman"/>
                <a:ea typeface="Times Roman"/>
                <a:cs typeface="Times Roman"/>
                <a:sym typeface="Times Roman"/>
              </a:rPr>
              <a:t>• If not pressing ‘Space’, LED light should be off.</a:t>
            </a:r>
          </a:p>
        </p:txBody>
      </p:sp>
      <p:sp>
        <p:nvSpPr>
          <p:cNvPr id="157" name="Shape 157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84047">
              <a:spcBef>
                <a:spcPts val="1000"/>
              </a:spcBef>
              <a:defRPr b="1" sz="7307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7307"/>
              <a:t>Hands-on: Lightning by Space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351712" y="254502"/>
            <a:ext cx="12301376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57200">
              <a:spcBef>
                <a:spcPts val="1200"/>
              </a:spcBef>
              <a:defRPr b="1" sz="87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8700"/>
              <a:t>Control from 0/1 to 0~1</a:t>
            </a:r>
          </a:p>
        </p:txBody>
      </p:sp>
      <p:pic>
        <p:nvPicPr>
          <p:cNvPr id="160" name="スクリーンショット 2014-04-16 19.48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4424" y="6387512"/>
            <a:ext cx="4049854" cy="226631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1" name="Screen Shot 2014-04-18 at 19.46.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336" y="2102778"/>
            <a:ext cx="4260031" cy="389488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2" name="Shape 162"/>
          <p:cNvSpPr/>
          <p:nvPr/>
        </p:nvSpPr>
        <p:spPr>
          <a:xfrm>
            <a:off x="163645" y="1834903"/>
            <a:ext cx="8190589" cy="75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000"/>
              </a:spcBef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Let’s control brightness of LED light by using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Variables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(orange block).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Go to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Variables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 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Make a variable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Name it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and</a:t>
            </a:r>
            <a:br>
              <a:rPr sz="41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click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OK.</a:t>
            </a:r>
            <a:endParaRPr b="1"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Double click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Power11 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appeared at the top left in the stage.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1358194" indent="-723194" algn="l">
              <a:spcBef>
                <a:spcPts val="2000"/>
              </a:spcBef>
              <a:buSzPct val="100000"/>
              <a:buAutoNum type="arabicPeriod" startAt="1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Change the number by dragging the slider next of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Power11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63" name="ss_variables_defaul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896" y="9043671"/>
            <a:ext cx="2162409" cy="51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s_variables_slid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6321" y="9009740"/>
            <a:ext cx="2162409" cy="720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9488813" y="9051084"/>
            <a:ext cx="1270001" cy="511116"/>
          </a:xfrm>
          <a:prstGeom prst="rightArrow">
            <a:avLst>
              <a:gd name="adj1" fmla="val 32000"/>
              <a:gd name="adj2" fmla="val 95986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5505" y="189588"/>
            <a:ext cx="12993790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274320">
              <a:spcBef>
                <a:spcPts val="700"/>
              </a:spcBef>
              <a:defRPr b="1" sz="522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5220"/>
              <a:t>Hands-on: Cat closer to Edge, brighter Light</a:t>
            </a:r>
          </a:p>
        </p:txBody>
      </p:sp>
      <p:pic>
        <p:nvPicPr>
          <p:cNvPr id="168" name="IMG_4905.JPG"/>
          <p:cNvPicPr/>
          <p:nvPr/>
        </p:nvPicPr>
        <p:blipFill>
          <a:blip r:embed="rId2">
            <a:extLst/>
          </a:blip>
          <a:srcRect l="61582" t="44219" r="0" b="14620"/>
          <a:stretch>
            <a:fillRect/>
          </a:stretch>
        </p:blipFill>
        <p:spPr>
          <a:xfrm>
            <a:off x="7695121" y="5784959"/>
            <a:ext cx="5018199" cy="40322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9" name="cat_walk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09465" y="1529030"/>
            <a:ext cx="4989401" cy="4032251"/>
          </a:xfrm>
          <a:prstGeom prst="rect">
            <a:avLst/>
          </a:prstGeom>
        </p:spPr>
      </p:pic>
      <p:sp>
        <p:nvSpPr>
          <p:cNvPr id="170" name="Shape 170"/>
          <p:cNvSpPr/>
          <p:nvPr/>
        </p:nvSpPr>
        <p:spPr>
          <a:xfrm>
            <a:off x="142007" y="1534724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505" y="189588"/>
            <a:ext cx="12993790" cy="1458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274320">
              <a:spcBef>
                <a:spcPts val="700"/>
              </a:spcBef>
              <a:defRPr b="1" sz="522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5220"/>
              <a:t>Hands-on: Cat closer to Edge, brighter Light</a:t>
            </a:r>
          </a:p>
        </p:txBody>
      </p:sp>
      <p:pic>
        <p:nvPicPr>
          <p:cNvPr id="173" name="IMG_4905.JPG"/>
          <p:cNvPicPr/>
          <p:nvPr/>
        </p:nvPicPr>
        <p:blipFill>
          <a:blip r:embed="rId2">
            <a:extLst/>
          </a:blip>
          <a:srcRect l="61582" t="44219" r="0" b="14620"/>
          <a:stretch>
            <a:fillRect/>
          </a:stretch>
        </p:blipFill>
        <p:spPr>
          <a:xfrm>
            <a:off x="7695121" y="5784959"/>
            <a:ext cx="5018199" cy="40322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4" name="Shape 174"/>
          <p:cNvSpPr/>
          <p:nvPr/>
        </p:nvSpPr>
        <p:spPr>
          <a:xfrm>
            <a:off x="142007" y="1534724"/>
            <a:ext cx="720791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When a cat moves to right/left and it’s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closer to edges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, change the LED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light brighter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sz="41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506236" indent="-506236" algn="l">
              <a:spcBef>
                <a:spcPts val="4000"/>
              </a:spcBef>
              <a:buSzPct val="75000"/>
              <a:buChar char="•"/>
              <a:defRPr sz="1800"/>
            </a:pP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Hint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: You may need to know the position of Cat by using some block(s) in </a:t>
            </a:r>
            <a:r>
              <a:rPr b="1" sz="4100">
                <a:latin typeface="Times Roman"/>
                <a:ea typeface="Times Roman"/>
                <a:cs typeface="Times Roman"/>
                <a:sym typeface="Times Roman"/>
              </a:rPr>
              <a:t>Motion</a:t>
            </a:r>
            <a:r>
              <a:rPr sz="4100">
                <a:latin typeface="Times Roman"/>
                <a:ea typeface="Times Roman"/>
                <a:cs typeface="Times Roman"/>
                <a:sym typeface="Times Roman"/>
              </a:rPr>
              <a:t>.</a:t>
            </a:r>
          </a:p>
        </p:txBody>
      </p:sp>
      <p:pic>
        <p:nvPicPr>
          <p:cNvPr id="175" name="cat_walk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09465" y="1529030"/>
            <a:ext cx="4989401" cy="4032251"/>
          </a:xfrm>
          <a:prstGeom prst="rect">
            <a:avLst/>
          </a:prstGeom>
        </p:spPr>
      </p:pic>
      <p:pic>
        <p:nvPicPr>
          <p:cNvPr id="176" name="Screen Shot 2014-04-18 at 20.14.2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8085" y="6002047"/>
            <a:ext cx="4535754" cy="35980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6636" y="5471867"/>
            <a:ext cx="6528125" cy="41882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79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859424"/>
            <a:ext cx="7100977" cy="3488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80" name="Shape 180"/>
          <p:cNvSpPr/>
          <p:nvPr>
            <p:ph type="title"/>
          </p:nvPr>
        </p:nvSpPr>
        <p:spPr>
          <a:xfrm>
            <a:off x="9398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10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200"/>
              <a:t>Summary</a:t>
            </a:r>
          </a:p>
        </p:txBody>
      </p:sp>
      <p:sp>
        <p:nvSpPr>
          <p:cNvPr id="181" name="Shape 181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438900" y="46482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381219" y="46114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428170" y="4598941"/>
            <a:ext cx="67460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b="1" sz="42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185" name="Shape 185"/>
          <p:cNvSpPr/>
          <p:nvPr/>
        </p:nvSpPr>
        <p:spPr>
          <a:xfrm>
            <a:off x="6007289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5740799" y="8923963"/>
            <a:ext cx="696359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b="1" sz="3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  <p:pic>
        <p:nvPicPr>
          <p:cNvPr id="187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57" y="1397000"/>
            <a:ext cx="6001243" cy="468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o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1976" y="5225494"/>
            <a:ext cx="6001244" cy="468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476464" y="217023"/>
            <a:ext cx="12051872" cy="2159001"/>
          </a:xfrm>
          <a:prstGeom prst="rect">
            <a:avLst/>
          </a:prstGeom>
        </p:spPr>
        <p:txBody>
          <a:bodyPr/>
          <a:lstStyle>
            <a:lvl1pPr algn="l" defTabSz="338327">
              <a:lnSpc>
                <a:spcPct val="90000"/>
              </a:lnSpc>
              <a:spcBef>
                <a:spcPts val="800"/>
              </a:spcBef>
              <a:defRPr sz="6808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6808"/>
              <a:t>For further topics, you can replace LED light with something like: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1602052" y="2505835"/>
            <a:ext cx="13497653" cy="6286501"/>
          </a:xfrm>
          <a:prstGeom prst="rect">
            <a:avLst/>
          </a:prstGeom>
        </p:spPr>
        <p:txBody>
          <a:bodyPr anchor="t"/>
          <a:lstStyle/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b="1" sz="3700">
                <a:latin typeface="Times Roman"/>
                <a:ea typeface="Times Roman"/>
                <a:cs typeface="Times Roman"/>
                <a:sym typeface="Times Roman"/>
              </a:rPr>
              <a:t>Piezoelectric Loudspeaker</a:t>
            </a:r>
            <a:br>
              <a:rPr b="1"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Arial"/>
                <a:ea typeface="Arial"/>
                <a:cs typeface="Arial"/>
                <a:sym typeface="Arial"/>
              </a:rPr>
              <a:t>to control sounds:</a:t>
            </a:r>
            <a:br>
              <a:rPr sz="3700">
                <a:latin typeface="Trebuchet MS"/>
                <a:ea typeface="Trebuchet MS"/>
                <a:cs typeface="Trebuchet MS"/>
                <a:sym typeface="Trebuchet MS"/>
              </a:rPr>
            </a:b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  <a:p>
            <a:pPr lvl="0" marL="0" indent="0" defTabSz="457200">
              <a:spcBef>
                <a:spcPts val="1200"/>
              </a:spcBef>
              <a:buSzTx/>
              <a:buNone/>
              <a:defRPr sz="1800"/>
            </a:pPr>
            <a:r>
              <a:rPr b="1" sz="3700">
                <a:latin typeface="Times Roman"/>
                <a:ea typeface="Times Roman"/>
                <a:cs typeface="Times Roman"/>
                <a:sym typeface="Times Roman"/>
              </a:rPr>
              <a:t>Vibrating Motor</a:t>
            </a: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to vibrate something:</a:t>
            </a:r>
            <a:br>
              <a:rPr sz="370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</a:p>
        </p:txBody>
      </p:sp>
      <p:pic>
        <p:nvPicPr>
          <p:cNvPr id="19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09" y="5766133"/>
            <a:ext cx="5178024" cy="38835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8877" y="2416549"/>
            <a:ext cx="4048938" cy="3036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1980087_607245389345517_730892843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7546" y="-14083"/>
            <a:ext cx="14730192" cy="978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264633" y="452437"/>
            <a:ext cx="12475534" cy="1528763"/>
          </a:xfrm>
          <a:prstGeom prst="roundRect">
            <a:avLst>
              <a:gd name="adj" fmla="val 15000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>
            <p:ph type="title"/>
          </p:nvPr>
        </p:nvSpPr>
        <p:spPr>
          <a:xfrm>
            <a:off x="563934" y="137318"/>
            <a:ext cx="11876932" cy="2159001"/>
          </a:xfrm>
          <a:prstGeom prst="rect">
            <a:avLst/>
          </a:prstGeom>
        </p:spPr>
        <p:txBody>
          <a:bodyPr/>
          <a:lstStyle/>
          <a:p>
            <a:pPr lvl="0" defTabSz="416052">
              <a:defRPr sz="1800"/>
            </a:pP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Scratch </a:t>
            </a: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Raspberry Pi Workshop:</a:t>
            </a:r>
            <a:b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464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Control LED Lights by Programming</a:t>
            </a:r>
          </a:p>
        </p:txBody>
      </p:sp>
      <p:sp>
        <p:nvSpPr>
          <p:cNvPr id="198" name="Shape 198"/>
          <p:cNvSpPr/>
          <p:nvPr/>
        </p:nvSpPr>
        <p:spPr>
          <a:xfrm>
            <a:off x="8041127" y="7495968"/>
            <a:ext cx="4803786" cy="2017430"/>
          </a:xfrm>
          <a:prstGeom prst="roundRect">
            <a:avLst>
              <a:gd name="adj" fmla="val 11367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2014/04/17(Sun)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Yohei Yasukawa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0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800"/>
              <a:t>References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952500" y="2603500"/>
            <a:ext cx="11099800" cy="7149737"/>
          </a:xfrm>
          <a:prstGeom prst="rect">
            <a:avLst/>
          </a:prstGeom>
        </p:spPr>
        <p:txBody>
          <a:bodyPr anchor="t"/>
          <a:lstStyle/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Piではじめる どきどきプログラミング (はじめるプログラミング シリーズ) [単行本] 阿部 和広 (著, 監修), 石原 淳也 (著), 塩野 禎隆 (著):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2" invalidUrl="" action="" tgtFrame="" tooltip="" history="1" highlightClick="0" endSnd="0"/>
              </a:rPr>
              <a:t>http://www.amazon.co.jp/Raspberry-Piではじめる-どきどきプログラミング-はじめるプログラミング-シリーズ/dp/4822297314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PEG (Programming Education Gathering):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http://pegpeg.jp/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Japanese)</a:t>
            </a:r>
            <a:endParaRPr sz="2610">
              <a:solidFill>
                <a:srgbClr val="53585F"/>
              </a:solidFill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Scratch GPIO version 4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4" invalidUrl="" action="" tgtFrame="" tooltip="" history="1" highlightClick="0" endSnd="0"/>
              </a:rPr>
              <a:t>http://cymplecy.wordpress.com/2013/04/22/scratch-gpio-version-2-introduction-for-beginners/</a:t>
            </a: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610">
                <a:solidFill>
                  <a:srgbClr val="53585F"/>
                </a:solidFill>
                <a:latin typeface="Lucida Grande"/>
                <a:ea typeface="Lucida Grande"/>
                <a:cs typeface="Lucida Grande"/>
                <a:sym typeface="Lucida Grande"/>
              </a:rPr>
              <a:t>(Available only in English)</a:t>
            </a:r>
            <a:endParaRPr sz="2610"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marL="322262" indent="-322262" defTabSz="397763">
              <a:spcBef>
                <a:spcPts val="1700"/>
              </a:spcBef>
              <a:tabLst>
                <a:tab pos="304800" algn="l"/>
                <a:tab pos="609600" algn="l"/>
                <a:tab pos="927100" algn="l"/>
                <a:tab pos="1231900" algn="l"/>
                <a:tab pos="1536700" algn="l"/>
                <a:tab pos="1854200" algn="l"/>
                <a:tab pos="2159000" algn="l"/>
                <a:tab pos="2463800" algn="l"/>
                <a:tab pos="2781300" algn="l"/>
                <a:tab pos="3086100" algn="l"/>
                <a:tab pos="3390900" algn="l"/>
                <a:tab pos="3708400" algn="l"/>
              </a:tabLst>
              <a:defRPr sz="1800"/>
            </a:pPr>
            <a:r>
              <a:rPr sz="2610">
                <a:latin typeface="Lucida Grande"/>
                <a:ea typeface="Lucida Grande"/>
                <a:cs typeface="Lucida Grande"/>
                <a:sym typeface="Lucida Grande"/>
              </a:rPr>
              <a:t>Raspberry Pi - Wikipedia:</a:t>
            </a:r>
            <a:br>
              <a:rPr sz="2610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2610" u="sng">
                <a:latin typeface="Lucida Grande"/>
                <a:ea typeface="Lucida Grande"/>
                <a:cs typeface="Lucida Grande"/>
                <a:sym typeface="Lucida Grande"/>
                <a:hlinkClick r:id="rId5" invalidUrl="" action="" tgtFrame="" tooltip="" history="1" highlightClick="0" endSnd="0"/>
              </a:rPr>
              <a:t>http://en.wikipedia.org/wiki/Raspberry_Pi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2014-03-18 09.48.19-1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39" y="607"/>
            <a:ext cx="13056916" cy="975238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249535" y="254818"/>
            <a:ext cx="12505730" cy="1166764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392360" y="18901"/>
            <a:ext cx="12220080" cy="1638598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1100"/>
              </a:spcBef>
              <a:defRPr sz="640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2">
                <a:solidFill>
                  <a:srgbClr val="FFFFFF"/>
                </a:solidFill>
              </a:rPr>
              <a:t>Hands-on: Let’s set up Raspberry Pi!</a:t>
            </a:r>
          </a:p>
        </p:txBody>
      </p:sp>
      <p:sp>
        <p:nvSpPr>
          <p:cNvPr id="43" name="Shape 43"/>
          <p:cNvSpPr/>
          <p:nvPr/>
        </p:nvSpPr>
        <p:spPr>
          <a:xfrm>
            <a:off x="3808724" y="8976021"/>
            <a:ext cx="6043472" cy="57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3. USB Keyboard &amp; USB Mouse</a:t>
            </a:r>
          </a:p>
        </p:txBody>
      </p:sp>
      <p:sp>
        <p:nvSpPr>
          <p:cNvPr id="44" name="Shape 44"/>
          <p:cNvSpPr/>
          <p:nvPr/>
        </p:nvSpPr>
        <p:spPr>
          <a:xfrm>
            <a:off x="8877628" y="5897813"/>
            <a:ext cx="2992150" cy="1166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/>
              <a:t>2. Raspberry Pi</a:t>
            </a:r>
            <a:endParaRPr sz="2700"/>
          </a:p>
          <a:p>
            <a:pPr lvl="0">
              <a:defRPr sz="1800"/>
            </a:pPr>
            <a:r>
              <a:rPr sz="2700"/>
              <a:t>(Type-B)</a:t>
            </a:r>
          </a:p>
        </p:txBody>
      </p:sp>
      <p:sp>
        <p:nvSpPr>
          <p:cNvPr id="45" name="Shape 45"/>
          <p:cNvSpPr/>
          <p:nvPr/>
        </p:nvSpPr>
        <p:spPr>
          <a:xfrm>
            <a:off x="1207071" y="3842291"/>
            <a:ext cx="3554599" cy="57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1. HDMI Display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9065" y="827289"/>
            <a:ext cx="13376234" cy="8917489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392360" y="18901"/>
            <a:ext cx="12220080" cy="1023878"/>
          </a:xfrm>
          <a:prstGeom prst="rect">
            <a:avLst/>
          </a:prstGeom>
        </p:spPr>
        <p:txBody>
          <a:bodyPr/>
          <a:lstStyle>
            <a:lvl1pPr defTabSz="425195">
              <a:spcBef>
                <a:spcPts val="1100"/>
              </a:spcBef>
              <a:defRPr sz="613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38">
                <a:solidFill>
                  <a:srgbClr val="FFFFFF"/>
                </a:solidFill>
              </a:rPr>
              <a:t>0). Setup Raspberry Pi!</a:t>
            </a:r>
          </a:p>
        </p:txBody>
      </p:sp>
      <p:sp>
        <p:nvSpPr>
          <p:cNvPr id="49" name="Shape 49"/>
          <p:cNvSpPr/>
          <p:nvPr/>
        </p:nvSpPr>
        <p:spPr>
          <a:xfrm>
            <a:off x="10832149" y="1143019"/>
            <a:ext cx="2160970" cy="1773115"/>
          </a:xfrm>
          <a:prstGeom prst="wedgeEllipseCallout">
            <a:avLst>
              <a:gd name="adj1" fmla="val -69117"/>
              <a:gd name="adj2" fmla="val 144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2 USBs</a:t>
            </a:r>
            <a:b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for keyboard</a:t>
            </a:r>
            <a:endParaRPr sz="24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2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&amp; mouse</a:t>
            </a:r>
          </a:p>
        </p:txBody>
      </p:sp>
      <p:sp>
        <p:nvSpPr>
          <p:cNvPr id="50" name="Shape 50"/>
          <p:cNvSpPr/>
          <p:nvPr/>
        </p:nvSpPr>
        <p:spPr>
          <a:xfrm>
            <a:off x="10364234" y="5502682"/>
            <a:ext cx="2557821" cy="1958577"/>
          </a:xfrm>
          <a:prstGeom prst="wedgeEllipseCallout">
            <a:avLst>
              <a:gd name="adj1" fmla="val -33244"/>
              <a:gd name="adj2" fmla="val -8973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Ethernet</a:t>
            </a:r>
            <a:endParaRPr sz="30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30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access Web (option)</a:t>
            </a:r>
          </a:p>
        </p:txBody>
      </p:sp>
      <p:sp>
        <p:nvSpPr>
          <p:cNvPr id="51" name="Shape 51"/>
          <p:cNvSpPr/>
          <p:nvPr/>
        </p:nvSpPr>
        <p:spPr>
          <a:xfrm>
            <a:off x="8322731" y="7388732"/>
            <a:ext cx="3041101" cy="1572534"/>
          </a:xfrm>
          <a:prstGeom prst="wedgeEllipseCallout">
            <a:avLst>
              <a:gd name="adj1" fmla="val -35907"/>
              <a:gd name="adj2" fmla="val -9948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HDMI</a:t>
            </a:r>
            <a:endParaRPr sz="37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display</a:t>
            </a:r>
          </a:p>
        </p:txBody>
      </p:sp>
      <p:sp>
        <p:nvSpPr>
          <p:cNvPr id="52" name="Shape 52"/>
          <p:cNvSpPr/>
          <p:nvPr/>
        </p:nvSpPr>
        <p:spPr>
          <a:xfrm>
            <a:off x="5316831" y="8280642"/>
            <a:ext cx="2306321" cy="1576987"/>
          </a:xfrm>
          <a:prstGeom prst="wedgeEllipseCallout">
            <a:avLst>
              <a:gd name="adj1" fmla="val -97612"/>
              <a:gd name="adj2" fmla="val -28632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USB Mini</a:t>
            </a:r>
            <a:endParaRPr sz="270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to power</a:t>
            </a:r>
          </a:p>
        </p:txBody>
      </p:sp>
      <p:sp>
        <p:nvSpPr>
          <p:cNvPr id="53" name="Shape 53"/>
          <p:cNvSpPr/>
          <p:nvPr/>
        </p:nvSpPr>
        <p:spPr>
          <a:xfrm>
            <a:off x="-2987" y="2495160"/>
            <a:ext cx="2853909" cy="1154033"/>
          </a:xfrm>
          <a:prstGeom prst="wedgeEllipseCallout">
            <a:avLst>
              <a:gd name="adj1" fmla="val 25742"/>
              <a:gd name="adj2" fmla="val 86682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Pins for prototyping</a:t>
            </a:r>
          </a:p>
        </p:txBody>
      </p:sp>
      <p:sp>
        <p:nvSpPr>
          <p:cNvPr id="54" name="Shape 54"/>
          <p:cNvSpPr/>
          <p:nvPr/>
        </p:nvSpPr>
        <p:spPr>
          <a:xfrm>
            <a:off x="35113" y="7761653"/>
            <a:ext cx="2854095" cy="1724246"/>
          </a:xfrm>
          <a:prstGeom prst="wedgeEllipseCallout">
            <a:avLst>
              <a:gd name="adj1" fmla="val 18282"/>
              <a:gd name="adj2" fmla="val -7870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SD Card on the back to boot</a:t>
            </a:r>
          </a:p>
        </p:txBody>
      </p:sp>
      <p:sp>
        <p:nvSpPr>
          <p:cNvPr id="55" name="Shape 55"/>
          <p:cNvSpPr/>
          <p:nvPr/>
        </p:nvSpPr>
        <p:spPr>
          <a:xfrm>
            <a:off x="8600841" y="9032689"/>
            <a:ext cx="4045453" cy="72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60000"/>
              </a:lnSpc>
              <a:defRPr sz="2300" u="sng"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2300" u="sng">
                <a:hlinkClick r:id="rId4" invalidUrl="" action="" tgtFrame="" tooltip="" history="1" highlightClick="0" endSnd="0"/>
              </a:rPr>
              <a:t>http://en.wikipedia.org/wiki/Raspberry_Pi</a:t>
            </a:r>
          </a:p>
        </p:txBody>
      </p:sp>
      <p:sp>
        <p:nvSpPr>
          <p:cNvPr id="56" name="Shape 56"/>
          <p:cNvSpPr/>
          <p:nvPr/>
        </p:nvSpPr>
        <p:spPr>
          <a:xfrm>
            <a:off x="249535" y="-52543"/>
            <a:ext cx="12505730" cy="1166765"/>
          </a:xfrm>
          <a:prstGeom prst="roundRect">
            <a:avLst>
              <a:gd name="adj" fmla="val 23932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392360" y="18901"/>
            <a:ext cx="12220080" cy="102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25195">
              <a:spcBef>
                <a:spcPts val="1100"/>
              </a:spcBef>
              <a:defRPr sz="613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38">
                <a:solidFill>
                  <a:srgbClr val="FFFFFF"/>
                </a:solidFill>
              </a:rPr>
              <a:t>Ports we’ll use in this workshop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スクリーンショット 2014-04-10 2.41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302" y="5471867"/>
            <a:ext cx="6528125" cy="418822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60" name="Screen Shot 2014-04-16 at 15.19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02" y="1770524"/>
            <a:ext cx="7100977" cy="34888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952500" y="-29634"/>
            <a:ext cx="11099800" cy="1778134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10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10200"/>
              <a:t>Summary</a:t>
            </a:r>
          </a:p>
        </p:txBody>
      </p:sp>
      <p:sp>
        <p:nvSpPr>
          <p:cNvPr id="62" name="Shape 62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6438900" y="4559300"/>
            <a:ext cx="127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381219" y="4522583"/>
            <a:ext cx="6839943" cy="738834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381219" y="4517349"/>
            <a:ext cx="68399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spcBef>
                <a:spcPts val="1200"/>
              </a:spcBef>
              <a:defRPr sz="1800"/>
            </a:pPr>
            <a:r>
              <a:rPr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Make a program with </a:t>
            </a:r>
            <a:r>
              <a:rPr b="1" sz="4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Scratch</a:t>
            </a:r>
          </a:p>
        </p:txBody>
      </p:sp>
      <p:sp>
        <p:nvSpPr>
          <p:cNvPr id="66" name="Shape 66"/>
          <p:cNvSpPr/>
          <p:nvPr/>
        </p:nvSpPr>
        <p:spPr>
          <a:xfrm>
            <a:off x="5837955" y="8872047"/>
            <a:ext cx="6553525" cy="738834"/>
          </a:xfrm>
          <a:prstGeom prst="roundRect">
            <a:avLst>
              <a:gd name="adj" fmla="val 2839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5571466" y="8911263"/>
            <a:ext cx="69635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457200">
              <a:spcBef>
                <a:spcPts val="1200"/>
              </a:spcBef>
              <a:defRPr sz="1800"/>
            </a:pPr>
            <a:r>
              <a:rPr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Control LED with </a:t>
            </a:r>
            <a:r>
              <a:rPr b="1" sz="37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Raspberry Pi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" grpId="1"/>
      <p:bldP build="whole" bldLvl="1" animBg="1" rev="0" advAuto="0" spid="66" grpId="2"/>
      <p:bldP build="whole" bldLvl="1" animBg="1" rev="0" advAuto="0" spid="67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5" y="-7632"/>
            <a:ext cx="13004801" cy="998605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306278" y="8620811"/>
            <a:ext cx="12273730" cy="1207286"/>
          </a:xfrm>
          <a:prstGeom prst="roundRect">
            <a:avLst>
              <a:gd name="adj" fmla="val 23983"/>
            </a:avLst>
          </a:prstGeom>
          <a:solidFill>
            <a:srgbClr val="000000">
              <a:alpha val="6850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353229" y="8647327"/>
            <a:ext cx="1217982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Making a program with Scratch is really easy.</a:t>
            </a:r>
            <a:b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3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You can run Scratch by double-clicking this icon on Desktop:</a:t>
            </a:r>
          </a:p>
        </p:txBody>
      </p:sp>
      <p:pic>
        <p:nvPicPr>
          <p:cNvPr id="73" name="スクリーンショット 2014-04-10 2.39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119" y="8678354"/>
            <a:ext cx="1040396" cy="10555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b="1" sz="852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8526"/>
              <a:t>Hands-on: Walking Cat</a:t>
            </a:r>
          </a:p>
        </p:txBody>
      </p:sp>
      <p:pic>
        <p:nvPicPr>
          <p:cNvPr id="76" name="cat_walk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6287" y="1485831"/>
            <a:ext cx="10272226" cy="830163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creen Shot 2014-04-16 at 17.14.4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24468"/>
            <a:ext cx="13004801" cy="647021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79" name="Shape 79"/>
          <p:cNvSpPr/>
          <p:nvPr/>
        </p:nvSpPr>
        <p:spPr>
          <a:xfrm>
            <a:off x="429602" y="8745008"/>
            <a:ext cx="12145595" cy="62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100"/>
              <a:t>This is </a:t>
            </a:r>
            <a:r>
              <a:rPr sz="4100"/>
              <a:t>one of answers</a:t>
            </a:r>
            <a:r>
              <a:rPr sz="4100"/>
              <a:t> that makes a cat walk.</a:t>
            </a:r>
          </a:p>
        </p:txBody>
      </p:sp>
      <p:sp>
        <p:nvSpPr>
          <p:cNvPr id="80" name="Shape 80"/>
          <p:cNvSpPr/>
          <p:nvPr/>
        </p:nvSpPr>
        <p:spPr>
          <a:xfrm>
            <a:off x="651933" y="3496733"/>
            <a:ext cx="2768865" cy="2876088"/>
          </a:xfrm>
          <a:prstGeom prst="roundRect">
            <a:avLst>
              <a:gd name="adj" fmla="val 15000"/>
            </a:avLst>
          </a:prstGeom>
          <a:ln w="1397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C82506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700">
                <a:solidFill>
                  <a:srgbClr val="FFFFFF"/>
                </a:solidFill>
              </a:defRPr>
            </a:pPr>
          </a:p>
        </p:txBody>
      </p:sp>
      <p:sp>
        <p:nvSpPr>
          <p:cNvPr id="81" name="Shape 81"/>
          <p:cNvSpPr/>
          <p:nvPr/>
        </p:nvSpPr>
        <p:spPr>
          <a:xfrm flipH="1" flipV="1">
            <a:off x="2397654" y="6455701"/>
            <a:ext cx="1375503" cy="2313892"/>
          </a:xfrm>
          <a:prstGeom prst="line">
            <a:avLst/>
          </a:prstGeom>
          <a:ln w="1651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" name="cat_walk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9698" y="2021590"/>
            <a:ext cx="7917349" cy="6398510"/>
          </a:xfrm>
          <a:prstGeom prst="rect">
            <a:avLst/>
          </a:prstGeom>
        </p:spPr>
      </p:pic>
      <p:sp>
        <p:nvSpPr>
          <p:cNvPr id="83" name="Shape 83"/>
          <p:cNvSpPr/>
          <p:nvPr>
            <p:ph type="title"/>
          </p:nvPr>
        </p:nvSpPr>
        <p:spPr>
          <a:xfrm>
            <a:off x="952500" y="-198967"/>
            <a:ext cx="11099800" cy="2159001"/>
          </a:xfrm>
          <a:prstGeom prst="rect">
            <a:avLst/>
          </a:prstGeom>
        </p:spPr>
        <p:txBody>
          <a:bodyPr/>
          <a:lstStyle>
            <a:lvl1pPr defTabSz="448055">
              <a:spcBef>
                <a:spcPts val="1100"/>
              </a:spcBef>
              <a:defRPr b="1" sz="852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b="0" sz="1800"/>
            </a:pPr>
            <a:r>
              <a:rPr b="1" sz="8526"/>
              <a:t>Hands-on: Walking Cat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0" y="-198967"/>
            <a:ext cx="13004801" cy="2159001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7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7900"/>
              <a:t>Other Sample: Whack a Cat</a:t>
            </a:r>
          </a:p>
        </p:txBody>
      </p:sp>
      <p:pic>
        <p:nvPicPr>
          <p:cNvPr id="86" name="whack_a_cat_dem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680" y="1996019"/>
            <a:ext cx="9041440" cy="737396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